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8"/>
  </p:notesMasterIdLst>
  <p:sldIdLst>
    <p:sldId id="256" r:id="rId2"/>
    <p:sldId id="330" r:id="rId3"/>
    <p:sldId id="338" r:id="rId4"/>
    <p:sldId id="331" r:id="rId5"/>
    <p:sldId id="336" r:id="rId6"/>
    <p:sldId id="335" r:id="rId7"/>
    <p:sldId id="337" r:id="rId8"/>
    <p:sldId id="339" r:id="rId9"/>
    <p:sldId id="332" r:id="rId10"/>
    <p:sldId id="334" r:id="rId11"/>
    <p:sldId id="340" r:id="rId12"/>
    <p:sldId id="345" r:id="rId13"/>
    <p:sldId id="346" r:id="rId14"/>
    <p:sldId id="347" r:id="rId15"/>
    <p:sldId id="348" r:id="rId16"/>
    <p:sldId id="34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8C5735-DADD-4D82-882B-911CC9A302EF}">
          <p14:sldIdLst>
            <p14:sldId id="256"/>
            <p14:sldId id="330"/>
            <p14:sldId id="338"/>
            <p14:sldId id="331"/>
            <p14:sldId id="336"/>
            <p14:sldId id="335"/>
            <p14:sldId id="337"/>
            <p14:sldId id="339"/>
            <p14:sldId id="332"/>
            <p14:sldId id="334"/>
            <p14:sldId id="340"/>
            <p14:sldId id="345"/>
            <p14:sldId id="346"/>
            <p14:sldId id="347"/>
            <p14:sldId id="348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A06"/>
    <a:srgbClr val="351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6205" autoAdjust="0"/>
  </p:normalViewPr>
  <p:slideViewPr>
    <p:cSldViewPr snapToGrid="0">
      <p:cViewPr varScale="1">
        <p:scale>
          <a:sx n="107" d="100"/>
          <a:sy n="107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EB75B-9FC4-4C42-8962-4CF8607B3A10}" type="datetimeFigureOut">
              <a:rPr lang="en-CA" smtClean="0"/>
              <a:t>2019-03-22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45092-D50F-41AD-AE4D-16AF92A116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958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5092-D50F-41AD-AE4D-16AF92A1165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86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8499-B295-4D43-BB42-EC99ED8AF184}" type="datetime1">
              <a:rPr lang="en-CA" smtClean="0"/>
              <a:t>2019-03-22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692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D102-5EE0-4632-BEFA-08B6DD7940F8}" type="datetime1">
              <a:rPr lang="en-CA" smtClean="0"/>
              <a:t>2019-03-22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50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166C-4DEF-4575-8082-839FAE425FA3}" type="datetime1">
              <a:rPr lang="en-CA" smtClean="0"/>
              <a:t>2019-03-22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535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A3DDB-B979-4FCE-8C81-F828578FB074}" type="datetime1">
              <a:rPr lang="en-CA" smtClean="0"/>
              <a:t>2019-03-22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31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DDEE7-129D-4CD3-853B-DEAA2B0C5044}" type="datetime1">
              <a:rPr lang="en-CA" smtClean="0"/>
              <a:t>2019-03-22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351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64FB-4EA7-4C85-B886-C9F8D8E62E2B}" type="datetime1">
              <a:rPr lang="en-CA" smtClean="0"/>
              <a:t>2019-03-22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30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5B62-0C35-47F1-9099-C562A16F2030}" type="datetime1">
              <a:rPr lang="en-CA" smtClean="0"/>
              <a:t>2019-03-22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61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D7E5-6721-4850-A97B-029D5C8AE5A3}" type="datetime1">
              <a:rPr lang="en-CA" smtClean="0"/>
              <a:t>2019-03-22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225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441B-B485-42DC-B653-831DC4D88611}" type="datetime1">
              <a:rPr lang="en-CA" smtClean="0"/>
              <a:t>2019-03-22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14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0AC8-E6C3-4086-85A1-453B1964322D}" type="datetime1">
              <a:rPr lang="en-CA" smtClean="0"/>
              <a:t>2019-03-22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256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8AC7-E782-440D-ADA7-E6EDF0918372}" type="datetime1">
              <a:rPr lang="en-CA" smtClean="0"/>
              <a:t>2019-03-22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79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4E26B-CDB3-4EA3-8360-D20BEDB4E927}" type="datetime1">
              <a:rPr lang="en-CA" smtClean="0"/>
              <a:t>2019-03-22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61F6-A1D9-4D1D-AE07-25F39F0764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571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947" y="0"/>
            <a:ext cx="11951369" cy="2157987"/>
          </a:xfrm>
          <a:noFill/>
        </p:spPr>
        <p:txBody>
          <a:bodyPr wrap="none">
            <a:noAutofit/>
          </a:bodyPr>
          <a:lstStyle/>
          <a:p>
            <a:r>
              <a:rPr lang="en-CA" sz="4800" b="1" dirty="0">
                <a:latin typeface="+mn-lt"/>
              </a:rPr>
              <a:t>Supervised and unsupervised learning with</a:t>
            </a:r>
            <a:br>
              <a:rPr lang="en-CA" sz="4800" b="1" dirty="0">
                <a:latin typeface="+mn-lt"/>
              </a:rPr>
            </a:br>
            <a:r>
              <a:rPr lang="en-CA" sz="4800" b="1" dirty="0">
                <a:latin typeface="+mn-lt"/>
              </a:rPr>
              <a:t>Johnson &amp; Johnson Support Ticket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948" y="2858482"/>
            <a:ext cx="11752504" cy="2447850"/>
          </a:xfrm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Ignacio Palma, Jairo Melo and Vikram Khade</a:t>
            </a:r>
            <a:endParaRPr lang="en-CA" sz="3600" i="1" baseline="30000" dirty="0">
              <a:solidFill>
                <a:schemeClr val="tx1">
                  <a:lumMod val="6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i="1" dirty="0">
                <a:solidFill>
                  <a:schemeClr val="tx1">
                    <a:lumMod val="65000"/>
                  </a:schemeClr>
                </a:solidFill>
              </a:rPr>
              <a:t>York University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i="1" dirty="0">
              <a:solidFill>
                <a:schemeClr val="tx1">
                  <a:lumMod val="6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CA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ML1000, Project presentation</a:t>
            </a:r>
          </a:p>
          <a:p>
            <a:pPr>
              <a:lnSpc>
                <a:spcPct val="100000"/>
              </a:lnSpc>
            </a:pPr>
            <a:r>
              <a:rPr lang="en-CA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22 March ,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DF9EB-2F05-43EE-8812-5EEA10850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101" y="5429665"/>
            <a:ext cx="1642351" cy="1291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11DBEB-4699-4744-98D6-1AEFD038A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7" y="4812858"/>
            <a:ext cx="23812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7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10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481F8C-33EF-46E0-915A-33E6C030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0" y="1233181"/>
            <a:ext cx="5459427" cy="4478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547A79-0EF9-4F14-BB6A-D58427746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89" y="1233181"/>
            <a:ext cx="535379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7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1" y="119018"/>
            <a:ext cx="9724009" cy="757130"/>
          </a:xfr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Region feature for a particular cluster</a:t>
            </a:r>
            <a:endParaRPr lang="en-CA" sz="48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11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2E65A-985A-4EF8-8C03-5FE577DA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76" y="1288473"/>
            <a:ext cx="5417127" cy="541712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41AB6F-ED52-419C-AB8A-5CCDAD863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89" y="1981200"/>
            <a:ext cx="5934119" cy="2544286"/>
          </a:xfrm>
        </p:spPr>
        <p:txBody>
          <a:bodyPr wrap="square">
            <a:spAutoFit/>
          </a:bodyPr>
          <a:lstStyle/>
          <a:p>
            <a:r>
              <a:rPr lang="en-CA" dirty="0"/>
              <a:t>We have to inspect   20 x 8 piecharts !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 convenient visualization tool is the</a:t>
            </a:r>
          </a:p>
          <a:p>
            <a:pPr marL="0" indent="0">
              <a:buNone/>
            </a:pPr>
            <a:r>
              <a:rPr lang="en-CA" dirty="0"/>
              <a:t>  heatmap.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9784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B9624-AEA3-43F8-A991-8624FD4CC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10" y="138892"/>
            <a:ext cx="8024754" cy="658258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5B769-9380-4D04-BF2D-D33575EE5BB9}"/>
              </a:ext>
            </a:extLst>
          </p:cNvPr>
          <p:cNvCxnSpPr>
            <a:cxnSpLocks/>
          </p:cNvCxnSpPr>
          <p:nvPr/>
        </p:nvCxnSpPr>
        <p:spPr>
          <a:xfrm>
            <a:off x="9254836" y="4765964"/>
            <a:ext cx="0" cy="858982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014364-576C-4FD2-810C-AB31C8D05F7E}"/>
              </a:ext>
            </a:extLst>
          </p:cNvPr>
          <p:cNvCxnSpPr>
            <a:cxnSpLocks/>
          </p:cNvCxnSpPr>
          <p:nvPr/>
        </p:nvCxnSpPr>
        <p:spPr>
          <a:xfrm>
            <a:off x="9254836" y="3796145"/>
            <a:ext cx="13854" cy="969819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3E5F195-77C1-4FAC-BAE1-E4920CF685FB}"/>
              </a:ext>
            </a:extLst>
          </p:cNvPr>
          <p:cNvSpPr/>
          <p:nvPr/>
        </p:nvSpPr>
        <p:spPr>
          <a:xfrm>
            <a:off x="7204364" y="5857102"/>
            <a:ext cx="716317" cy="86200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F0241E-11A8-40F2-9042-3DC59EBA838B}"/>
              </a:ext>
            </a:extLst>
          </p:cNvPr>
          <p:cNvSpPr/>
          <p:nvPr/>
        </p:nvSpPr>
        <p:spPr>
          <a:xfrm>
            <a:off x="6514445" y="5925348"/>
            <a:ext cx="489911" cy="793760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68D758-2F28-4296-A885-C2E35489CC42}"/>
              </a:ext>
            </a:extLst>
          </p:cNvPr>
          <p:cNvCxnSpPr>
            <a:cxnSpLocks/>
          </p:cNvCxnSpPr>
          <p:nvPr/>
        </p:nvCxnSpPr>
        <p:spPr>
          <a:xfrm>
            <a:off x="9035760" y="546389"/>
            <a:ext cx="0" cy="539461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CBFF9C-6EB2-4A3A-A115-4F30B913C6D4}"/>
              </a:ext>
            </a:extLst>
          </p:cNvPr>
          <p:cNvSpPr txBox="1"/>
          <p:nvPr/>
        </p:nvSpPr>
        <p:spPr>
          <a:xfrm>
            <a:off x="10246581" y="606897"/>
            <a:ext cx="66697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Level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D52996-601D-4CAB-B47D-EA22EB8EEC9D}"/>
              </a:ext>
            </a:extLst>
          </p:cNvPr>
          <p:cNvCxnSpPr>
            <a:cxnSpLocks/>
          </p:cNvCxnSpPr>
          <p:nvPr/>
        </p:nvCxnSpPr>
        <p:spPr>
          <a:xfrm>
            <a:off x="9082570" y="828808"/>
            <a:ext cx="1065002" cy="125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551FA-F9A1-498C-91F3-9CBF8A654DFE}"/>
              </a:ext>
            </a:extLst>
          </p:cNvPr>
          <p:cNvCxnSpPr>
            <a:cxnSpLocks/>
          </p:cNvCxnSpPr>
          <p:nvPr/>
        </p:nvCxnSpPr>
        <p:spPr>
          <a:xfrm>
            <a:off x="1783116" y="4765964"/>
            <a:ext cx="0" cy="858982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925AAC-F6AD-42EB-BF12-91906D0DD7EB}"/>
              </a:ext>
            </a:extLst>
          </p:cNvPr>
          <p:cNvSpPr txBox="1"/>
          <p:nvPr/>
        </p:nvSpPr>
        <p:spPr>
          <a:xfrm>
            <a:off x="911537" y="5002940"/>
            <a:ext cx="669083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/>
              <a:t>ndays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CF8388-9DC5-4FC5-8EB0-E0F2D498E971}"/>
              </a:ext>
            </a:extLst>
          </p:cNvPr>
          <p:cNvCxnSpPr>
            <a:cxnSpLocks/>
          </p:cNvCxnSpPr>
          <p:nvPr/>
        </p:nvCxnSpPr>
        <p:spPr>
          <a:xfrm>
            <a:off x="1758803" y="3796144"/>
            <a:ext cx="13854" cy="969819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79255F-1D19-4771-A823-9E8531313707}"/>
              </a:ext>
            </a:extLst>
          </p:cNvPr>
          <p:cNvSpPr txBox="1"/>
          <p:nvPr/>
        </p:nvSpPr>
        <p:spPr>
          <a:xfrm>
            <a:off x="322609" y="4110486"/>
            <a:ext cx="1298561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600" dirty="0"/>
              <a:t>Res_category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D3D620-0BA2-4F09-8284-16382797BEF0}"/>
              </a:ext>
            </a:extLst>
          </p:cNvPr>
          <p:cNvCxnSpPr>
            <a:cxnSpLocks/>
          </p:cNvCxnSpPr>
          <p:nvPr/>
        </p:nvCxnSpPr>
        <p:spPr>
          <a:xfrm>
            <a:off x="1792499" y="2903838"/>
            <a:ext cx="0" cy="794924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B60802-8DE0-4B3D-8496-82B6F874A1B9}"/>
              </a:ext>
            </a:extLst>
          </p:cNvPr>
          <p:cNvCxnSpPr>
            <a:cxnSpLocks/>
          </p:cNvCxnSpPr>
          <p:nvPr/>
        </p:nvCxnSpPr>
        <p:spPr>
          <a:xfrm>
            <a:off x="1791730" y="2137719"/>
            <a:ext cx="9384" cy="736381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9F7894-F33C-4BCE-BEA4-6A53AE7D1856}"/>
              </a:ext>
            </a:extLst>
          </p:cNvPr>
          <p:cNvCxnSpPr>
            <a:cxnSpLocks/>
          </p:cNvCxnSpPr>
          <p:nvPr/>
        </p:nvCxnSpPr>
        <p:spPr>
          <a:xfrm>
            <a:off x="1783116" y="1527718"/>
            <a:ext cx="0" cy="597644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FCFE1B-1044-4AFD-8102-8E9DD643A99A}"/>
              </a:ext>
            </a:extLst>
          </p:cNvPr>
          <p:cNvCxnSpPr>
            <a:cxnSpLocks/>
          </p:cNvCxnSpPr>
          <p:nvPr/>
        </p:nvCxnSpPr>
        <p:spPr>
          <a:xfrm>
            <a:off x="1783116" y="1085850"/>
            <a:ext cx="0" cy="441868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2899ED8-798A-41ED-890B-9C3DA276573D}"/>
              </a:ext>
            </a:extLst>
          </p:cNvPr>
          <p:cNvSpPr txBox="1"/>
          <p:nvPr/>
        </p:nvSpPr>
        <p:spPr>
          <a:xfrm>
            <a:off x="210069" y="3208039"/>
            <a:ext cx="1390242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/>
              <a:t>App_category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8B171E-B5CA-4AAE-894E-38AD3FE2040D}"/>
              </a:ext>
            </a:extLst>
          </p:cNvPr>
          <p:cNvSpPr txBox="1"/>
          <p:nvPr/>
        </p:nvSpPr>
        <p:spPr>
          <a:xfrm>
            <a:off x="767969" y="2315585"/>
            <a:ext cx="754950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600" dirty="0"/>
              <a:t>Region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D2AF18-A401-48EC-B69F-D168A7155B5A}"/>
              </a:ext>
            </a:extLst>
          </p:cNvPr>
          <p:cNvSpPr txBox="1"/>
          <p:nvPr/>
        </p:nvSpPr>
        <p:spPr>
          <a:xfrm>
            <a:off x="789910" y="1673718"/>
            <a:ext cx="760144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600" dirty="0"/>
              <a:t>Impact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5A995C-FE17-46BF-8042-3B4EA058F85C}"/>
              </a:ext>
            </a:extLst>
          </p:cNvPr>
          <p:cNvSpPr txBox="1"/>
          <p:nvPr/>
        </p:nvSpPr>
        <p:spPr>
          <a:xfrm>
            <a:off x="671118" y="1136497"/>
            <a:ext cx="798617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600" dirty="0"/>
              <a:t>Priority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1C351-4A42-4748-BA0D-D8A9886A9E61}"/>
              </a:ext>
            </a:extLst>
          </p:cNvPr>
          <p:cNvSpPr txBox="1"/>
          <p:nvPr/>
        </p:nvSpPr>
        <p:spPr>
          <a:xfrm>
            <a:off x="9393993" y="4137256"/>
            <a:ext cx="1298561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600" dirty="0"/>
              <a:t>Res_category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0F9EB6-16AB-4245-9DA7-543A71F4961A}"/>
              </a:ext>
            </a:extLst>
          </p:cNvPr>
          <p:cNvSpPr txBox="1"/>
          <p:nvPr/>
        </p:nvSpPr>
        <p:spPr>
          <a:xfrm>
            <a:off x="9370079" y="4990506"/>
            <a:ext cx="669083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/>
              <a:t>ndays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6CBDC3-1FF5-426D-B4DC-3969BC9F3F75}"/>
              </a:ext>
            </a:extLst>
          </p:cNvPr>
          <p:cNvCxnSpPr>
            <a:cxnSpLocks/>
          </p:cNvCxnSpPr>
          <p:nvPr/>
        </p:nvCxnSpPr>
        <p:spPr>
          <a:xfrm>
            <a:off x="1801114" y="546389"/>
            <a:ext cx="0" cy="539461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6631514-068E-4EB3-B365-DDA497ED9E84}"/>
              </a:ext>
            </a:extLst>
          </p:cNvPr>
          <p:cNvSpPr txBox="1"/>
          <p:nvPr/>
        </p:nvSpPr>
        <p:spPr>
          <a:xfrm>
            <a:off x="872840" y="584203"/>
            <a:ext cx="66697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Level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F8EA3C-78E7-452E-A891-38A5442C5EC7}"/>
              </a:ext>
            </a:extLst>
          </p:cNvPr>
          <p:cNvCxnSpPr>
            <a:cxnSpLocks/>
          </p:cNvCxnSpPr>
          <p:nvPr/>
        </p:nvCxnSpPr>
        <p:spPr>
          <a:xfrm>
            <a:off x="1791730" y="5624946"/>
            <a:ext cx="9384" cy="417508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8BF4C3C-FAF2-4792-9682-DA57E173AAF4}"/>
              </a:ext>
            </a:extLst>
          </p:cNvPr>
          <p:cNvSpPr txBox="1"/>
          <p:nvPr/>
        </p:nvSpPr>
        <p:spPr>
          <a:xfrm>
            <a:off x="723727" y="5703900"/>
            <a:ext cx="965201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600" dirty="0"/>
              <a:t>Prod Line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64117E-EA2F-4676-9FA2-980CD72A7770}"/>
              </a:ext>
            </a:extLst>
          </p:cNvPr>
          <p:cNvCxnSpPr>
            <a:cxnSpLocks/>
          </p:cNvCxnSpPr>
          <p:nvPr/>
        </p:nvCxnSpPr>
        <p:spPr>
          <a:xfrm>
            <a:off x="9268690" y="5668656"/>
            <a:ext cx="0" cy="373798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2102FD-586A-4440-975C-DDBB2D8530F3}"/>
              </a:ext>
            </a:extLst>
          </p:cNvPr>
          <p:cNvSpPr txBox="1"/>
          <p:nvPr/>
        </p:nvSpPr>
        <p:spPr>
          <a:xfrm>
            <a:off x="9435069" y="5694356"/>
            <a:ext cx="965201" cy="33855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600" dirty="0"/>
              <a:t>Prod Line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A428E68-B06C-468D-A77A-8F2F87D8EE94}"/>
              </a:ext>
            </a:extLst>
          </p:cNvPr>
          <p:cNvSpPr/>
          <p:nvPr/>
        </p:nvSpPr>
        <p:spPr>
          <a:xfrm>
            <a:off x="7204364" y="432486"/>
            <a:ext cx="827528" cy="731416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52928E-2F43-4280-B206-66325ECDBE0C}"/>
              </a:ext>
            </a:extLst>
          </p:cNvPr>
          <p:cNvSpPr/>
          <p:nvPr/>
        </p:nvSpPr>
        <p:spPr>
          <a:xfrm>
            <a:off x="6574760" y="584203"/>
            <a:ext cx="489911" cy="57969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858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13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AA7DC-9651-4202-A725-D90233BBB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10" y="167684"/>
            <a:ext cx="3091836" cy="3091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D44EA-EDAA-42B1-8F38-BE5E5EE07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21" y="167685"/>
            <a:ext cx="3091835" cy="3091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7A353-F837-4709-B937-1348055A8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231" y="167685"/>
            <a:ext cx="3091835" cy="3091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CEF1C-EF84-4BD4-A646-EF8E27255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29" y="3680054"/>
            <a:ext cx="2898535" cy="2898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188C1D-0070-450B-B0E3-A7A7CC1FF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44" y="3627637"/>
            <a:ext cx="3059601" cy="3059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722657-EC8C-402B-AFA3-65A59EFD8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83" y="3657600"/>
            <a:ext cx="2977045" cy="29770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963D2-710B-4577-9316-A1DEFA5CD66C}"/>
              </a:ext>
            </a:extLst>
          </p:cNvPr>
          <p:cNvSpPr txBox="1"/>
          <p:nvPr/>
        </p:nvSpPr>
        <p:spPr>
          <a:xfrm>
            <a:off x="182562" y="1350990"/>
            <a:ext cx="640971" cy="452431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200" dirty="0"/>
              <a:t>C</a:t>
            </a:r>
          </a:p>
          <a:p>
            <a:r>
              <a:rPr lang="en-CA" sz="3200" dirty="0"/>
              <a:t>L</a:t>
            </a:r>
          </a:p>
          <a:p>
            <a:r>
              <a:rPr lang="en-CA" sz="3200" dirty="0"/>
              <a:t>U</a:t>
            </a:r>
          </a:p>
          <a:p>
            <a:r>
              <a:rPr lang="en-CA" sz="3200" dirty="0"/>
              <a:t>S</a:t>
            </a:r>
          </a:p>
          <a:p>
            <a:r>
              <a:rPr lang="en-CA" sz="3200" dirty="0"/>
              <a:t>T</a:t>
            </a:r>
          </a:p>
          <a:p>
            <a:r>
              <a:rPr lang="en-CA" sz="3200" dirty="0"/>
              <a:t>E</a:t>
            </a:r>
          </a:p>
          <a:p>
            <a:r>
              <a:rPr lang="en-CA" sz="3200" dirty="0"/>
              <a:t>R</a:t>
            </a:r>
          </a:p>
          <a:p>
            <a:endParaRPr lang="en-CA" sz="3200" dirty="0"/>
          </a:p>
          <a:p>
            <a:r>
              <a:rPr lang="en-CA" sz="32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5485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14</a:t>
            </a:fld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963D2-710B-4577-9316-A1DEFA5CD66C}"/>
              </a:ext>
            </a:extLst>
          </p:cNvPr>
          <p:cNvSpPr txBox="1"/>
          <p:nvPr/>
        </p:nvSpPr>
        <p:spPr>
          <a:xfrm>
            <a:off x="182562" y="1350990"/>
            <a:ext cx="640971" cy="452431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200" dirty="0"/>
              <a:t>C</a:t>
            </a:r>
          </a:p>
          <a:p>
            <a:r>
              <a:rPr lang="en-CA" sz="3200" dirty="0"/>
              <a:t>L</a:t>
            </a:r>
          </a:p>
          <a:p>
            <a:r>
              <a:rPr lang="en-CA" sz="3200" dirty="0"/>
              <a:t>U</a:t>
            </a:r>
          </a:p>
          <a:p>
            <a:r>
              <a:rPr lang="en-CA" sz="3200" dirty="0"/>
              <a:t>S</a:t>
            </a:r>
          </a:p>
          <a:p>
            <a:r>
              <a:rPr lang="en-CA" sz="3200" dirty="0"/>
              <a:t>T</a:t>
            </a:r>
          </a:p>
          <a:p>
            <a:r>
              <a:rPr lang="en-CA" sz="3200" dirty="0"/>
              <a:t>E</a:t>
            </a:r>
          </a:p>
          <a:p>
            <a:r>
              <a:rPr lang="en-CA" sz="3200" dirty="0"/>
              <a:t>R</a:t>
            </a:r>
          </a:p>
          <a:p>
            <a:endParaRPr lang="en-CA" sz="3200" dirty="0"/>
          </a:p>
          <a:p>
            <a:r>
              <a:rPr lang="en-CA" sz="3200" dirty="0"/>
              <a:t>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730A1-20A2-4087-BCAE-B8029C7E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77" y="3532798"/>
            <a:ext cx="3188677" cy="31886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036410-7F7C-46B1-8B2C-28459D7A9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77" y="253682"/>
            <a:ext cx="3188677" cy="31886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400268-F327-4E45-B78D-599ACC107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39" y="226963"/>
            <a:ext cx="3188677" cy="31886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275401-465A-47AF-9D57-9F852959D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9" y="253681"/>
            <a:ext cx="3188677" cy="3188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1D841-A8EC-4DF6-8ED4-AED065C7C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39" y="3613147"/>
            <a:ext cx="3108328" cy="31083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6BC51D-3FAD-4A10-9C7D-083DA6532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73" y="3572972"/>
            <a:ext cx="3108328" cy="31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5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15</a:t>
            </a:fld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963D2-710B-4577-9316-A1DEFA5CD66C}"/>
              </a:ext>
            </a:extLst>
          </p:cNvPr>
          <p:cNvSpPr txBox="1"/>
          <p:nvPr/>
        </p:nvSpPr>
        <p:spPr>
          <a:xfrm>
            <a:off x="182562" y="1350990"/>
            <a:ext cx="640971" cy="452431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200" dirty="0"/>
              <a:t>C</a:t>
            </a:r>
          </a:p>
          <a:p>
            <a:r>
              <a:rPr lang="en-CA" sz="3200" dirty="0"/>
              <a:t>L</a:t>
            </a:r>
          </a:p>
          <a:p>
            <a:r>
              <a:rPr lang="en-CA" sz="3200" dirty="0"/>
              <a:t>U</a:t>
            </a:r>
          </a:p>
          <a:p>
            <a:r>
              <a:rPr lang="en-CA" sz="3200" dirty="0"/>
              <a:t>S</a:t>
            </a:r>
          </a:p>
          <a:p>
            <a:r>
              <a:rPr lang="en-CA" sz="3200" dirty="0"/>
              <a:t>T</a:t>
            </a:r>
          </a:p>
          <a:p>
            <a:r>
              <a:rPr lang="en-CA" sz="3200" dirty="0"/>
              <a:t>E</a:t>
            </a:r>
          </a:p>
          <a:p>
            <a:r>
              <a:rPr lang="en-CA" sz="3200" dirty="0"/>
              <a:t>R</a:t>
            </a:r>
          </a:p>
          <a:p>
            <a:endParaRPr lang="en-CA" sz="3200" dirty="0"/>
          </a:p>
          <a:p>
            <a:r>
              <a:rPr lang="en-CA" sz="3200" dirty="0"/>
              <a:t>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A3FB5-760C-4CC4-95E6-015ADDFE1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07" y="251951"/>
            <a:ext cx="3024554" cy="30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D2D72-F4C5-48BC-8595-B30B4164B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07" y="3581495"/>
            <a:ext cx="3024554" cy="302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D10CB2-2950-42D1-B6DC-BC030C2B0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40" y="3632348"/>
            <a:ext cx="3089127" cy="3089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64E134-6A2F-4D51-8C9C-9EA6AEAEC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37" y="187379"/>
            <a:ext cx="3089126" cy="3089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E242A4-8254-4211-859C-33264D951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37" y="3549209"/>
            <a:ext cx="3089126" cy="3089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E622AC-8C32-4FE5-830C-3415BCE64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68" y="215262"/>
            <a:ext cx="3097932" cy="309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0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31" y="119018"/>
            <a:ext cx="4709815" cy="757130"/>
          </a:xfr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Recommendation</a:t>
            </a:r>
            <a:endParaRPr lang="en-CA" sz="48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16</a:t>
            </a:fld>
            <a:endParaRPr lang="en-CA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815B8CB-ABBE-4D88-A6EE-D7B3C64EA75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81224" y="1867188"/>
          <a:ext cx="11801842" cy="17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843">
                  <a:extLst>
                    <a:ext uri="{9D8B030D-6E8A-4147-A177-3AD203B41FA5}">
                      <a16:colId xmlns:a16="http://schemas.microsoft.com/office/drawing/2014/main" val="3909323194"/>
                    </a:ext>
                  </a:extLst>
                </a:gridCol>
                <a:gridCol w="903423">
                  <a:extLst>
                    <a:ext uri="{9D8B030D-6E8A-4147-A177-3AD203B41FA5}">
                      <a16:colId xmlns:a16="http://schemas.microsoft.com/office/drawing/2014/main" val="2976094962"/>
                    </a:ext>
                  </a:extLst>
                </a:gridCol>
                <a:gridCol w="1046823">
                  <a:extLst>
                    <a:ext uri="{9D8B030D-6E8A-4147-A177-3AD203B41FA5}">
                      <a16:colId xmlns:a16="http://schemas.microsoft.com/office/drawing/2014/main" val="4138880006"/>
                    </a:ext>
                  </a:extLst>
                </a:gridCol>
                <a:gridCol w="889082">
                  <a:extLst>
                    <a:ext uri="{9D8B030D-6E8A-4147-A177-3AD203B41FA5}">
                      <a16:colId xmlns:a16="http://schemas.microsoft.com/office/drawing/2014/main" val="3075659669"/>
                    </a:ext>
                  </a:extLst>
                </a:gridCol>
                <a:gridCol w="1692123">
                  <a:extLst>
                    <a:ext uri="{9D8B030D-6E8A-4147-A177-3AD203B41FA5}">
                      <a16:colId xmlns:a16="http://schemas.microsoft.com/office/drawing/2014/main" val="3313841430"/>
                    </a:ext>
                  </a:extLst>
                </a:gridCol>
                <a:gridCol w="1821183">
                  <a:extLst>
                    <a:ext uri="{9D8B030D-6E8A-4147-A177-3AD203B41FA5}">
                      <a16:colId xmlns:a16="http://schemas.microsoft.com/office/drawing/2014/main" val="2460681247"/>
                    </a:ext>
                  </a:extLst>
                </a:gridCol>
                <a:gridCol w="1118522">
                  <a:extLst>
                    <a:ext uri="{9D8B030D-6E8A-4147-A177-3AD203B41FA5}">
                      <a16:colId xmlns:a16="http://schemas.microsoft.com/office/drawing/2014/main" val="1041058932"/>
                    </a:ext>
                  </a:extLst>
                </a:gridCol>
                <a:gridCol w="1304941">
                  <a:extLst>
                    <a:ext uri="{9D8B030D-6E8A-4147-A177-3AD203B41FA5}">
                      <a16:colId xmlns:a16="http://schemas.microsoft.com/office/drawing/2014/main" val="1903827250"/>
                    </a:ext>
                  </a:extLst>
                </a:gridCol>
                <a:gridCol w="1935902">
                  <a:extLst>
                    <a:ext uri="{9D8B030D-6E8A-4147-A177-3AD203B41FA5}">
                      <a16:colId xmlns:a16="http://schemas.microsoft.com/office/drawing/2014/main" val="1100731556"/>
                    </a:ext>
                  </a:extLst>
                </a:gridCol>
              </a:tblGrid>
              <a:tr h="424668">
                <a:tc>
                  <a:txBody>
                    <a:bodyPr/>
                    <a:lstStyle/>
                    <a:p>
                      <a:r>
                        <a:rPr lang="en-CA" dirty="0"/>
                        <a:t>Cluster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App_category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Res_category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Prod_line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473163"/>
                  </a:ext>
                </a:extLst>
              </a:tr>
              <a:tr h="430566">
                <a:tc>
                  <a:txBody>
                    <a:bodyPr/>
                    <a:lstStyle/>
                    <a:p>
                      <a:r>
                        <a:rPr lang="en-CA" b="1" dirty="0"/>
                        <a:t>#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P1 &amp; 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Mixed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22925"/>
                  </a:ext>
                </a:extLst>
              </a:tr>
              <a:tr h="430566">
                <a:tc>
                  <a:txBody>
                    <a:bodyPr/>
                    <a:lstStyle/>
                    <a:p>
                      <a:r>
                        <a:rPr lang="en-CA" b="1" dirty="0"/>
                        <a:t>#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L2 &amp; 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Mixed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42379"/>
                  </a:ext>
                </a:extLst>
              </a:tr>
              <a:tr h="430566">
                <a:tc>
                  <a:txBody>
                    <a:bodyPr/>
                    <a:lstStyle/>
                    <a:p>
                      <a:r>
                        <a:rPr lang="en-CA" b="1" dirty="0"/>
                        <a:t>#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Job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Mixed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984691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7EA3C4-ACCD-4981-B8C7-6091BAC3D6B4}"/>
              </a:ext>
            </a:extLst>
          </p:cNvPr>
          <p:cNvSpPr txBox="1">
            <a:spLocks/>
          </p:cNvSpPr>
          <p:nvPr/>
        </p:nvSpPr>
        <p:spPr>
          <a:xfrm>
            <a:off x="273492" y="4921407"/>
            <a:ext cx="11617305" cy="12177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3600" dirty="0"/>
              <a:t>J</a:t>
            </a:r>
            <a:r>
              <a:rPr lang="en-CA" sz="3600" b="1" dirty="0"/>
              <a:t>&amp;J should look into the above segments for cost cutting by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3600" b="1" dirty="0"/>
              <a:t>devising strategies to push L2 &amp; L3 tickets to L1.</a:t>
            </a:r>
          </a:p>
        </p:txBody>
      </p:sp>
    </p:spTree>
    <p:extLst>
      <p:ext uri="{BB962C8B-B14F-4D97-AF65-F5344CB8AC3E}">
        <p14:creationId xmlns:p14="http://schemas.microsoft.com/office/powerpoint/2010/main" val="33570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04" y="111704"/>
            <a:ext cx="2615524" cy="757130"/>
          </a:xfr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Objective</a:t>
            </a:r>
            <a:endParaRPr lang="en-CA" sz="4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981" y="1002323"/>
            <a:ext cx="9731396" cy="5354027"/>
          </a:xfrm>
        </p:spPr>
        <p:txBody>
          <a:bodyPr>
            <a:normAutofit/>
          </a:bodyPr>
          <a:lstStyle/>
          <a:p>
            <a:r>
              <a:rPr lang="en-CA" dirty="0"/>
              <a:t>Information Technology Service Management at Johnson and Johnson is always looking for opportunities to improve support services processes avoiding business impact reducing time and cost.</a:t>
            </a:r>
          </a:p>
          <a:p>
            <a:pPr marL="0" indent="0" algn="ctr">
              <a:buNone/>
            </a:pPr>
            <a:r>
              <a:rPr lang="en-CA" dirty="0">
                <a:solidFill>
                  <a:schemeClr val="accent1"/>
                </a:solidFill>
              </a:rPr>
              <a:t>What’s the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C40F6-F236-0040-BDD6-8144E7690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96" y="3769684"/>
            <a:ext cx="4016081" cy="2472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55B0F-1179-344C-9CD6-93DA18B57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91"/>
          <a:stretch/>
        </p:blipFill>
        <p:spPr>
          <a:xfrm>
            <a:off x="1106362" y="3709787"/>
            <a:ext cx="1546250" cy="1048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DA1D16-5B37-454A-9AC2-241DF0F37C98}"/>
              </a:ext>
            </a:extLst>
          </p:cNvPr>
          <p:cNvSpPr/>
          <p:nvPr/>
        </p:nvSpPr>
        <p:spPr>
          <a:xfrm>
            <a:off x="6496518" y="3317329"/>
            <a:ext cx="36294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2. Find alternatives to Shift-left work </a:t>
            </a:r>
          </a:p>
          <a:p>
            <a:endParaRPr lang="en-CA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8DA9A-CD36-EE47-AA4C-F7796CBC5239}"/>
              </a:ext>
            </a:extLst>
          </p:cNvPr>
          <p:cNvSpPr/>
          <p:nvPr/>
        </p:nvSpPr>
        <p:spPr>
          <a:xfrm>
            <a:off x="1866017" y="3263702"/>
            <a:ext cx="2970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eriod"/>
            </a:pPr>
            <a:r>
              <a:rPr lang="en-CA" dirty="0"/>
              <a:t>Improve resolution 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3481EE-4B3F-CF48-A9D9-F98FB8BA1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809" y="3776060"/>
            <a:ext cx="984711" cy="1290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9E8E3-7B96-A54B-9317-351880664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969" y="5331633"/>
            <a:ext cx="1388374" cy="1048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B88039-2362-EB44-8899-C8129C0FE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474" y="5328001"/>
            <a:ext cx="1713915" cy="1028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1F9AEC-A4E9-E24E-82C6-FF498E327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2000" y="4477979"/>
            <a:ext cx="1876777" cy="105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2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5F08-3850-6948-A156-3CF08A856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98" y="1504268"/>
            <a:ext cx="4674431" cy="4577218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latin typeface="+mj-lt"/>
              </a:rPr>
              <a:t>Predict which Group Level will ended up resolving the issue so the lead of the support Team allocate the resources ahead.</a:t>
            </a:r>
          </a:p>
          <a:p>
            <a:r>
              <a:rPr lang="en-CA" dirty="0">
                <a:latin typeface="+mj-lt"/>
              </a:rPr>
              <a:t>Provide an estimation to the requester when the ticket might be resolved to manage uncertainty or use the time to look for alternatives</a:t>
            </a:r>
          </a:p>
          <a:p>
            <a:r>
              <a:rPr lang="en-CA" dirty="0">
                <a:latin typeface="+mj-lt"/>
              </a:rPr>
              <a:t>Find opportunities to Move support from the L3 level to L2 or L1.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DC7C6-EADC-A942-B2E2-D27BBC82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3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E8161-3103-3345-B70C-C21ECB82E572}"/>
              </a:ext>
            </a:extLst>
          </p:cNvPr>
          <p:cNvSpPr/>
          <p:nvPr/>
        </p:nvSpPr>
        <p:spPr>
          <a:xfrm>
            <a:off x="6430438" y="662484"/>
            <a:ext cx="512376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latin typeface="+mj-lt"/>
              </a:rPr>
              <a:t>What’s in the Data set?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A CSV file extracted from the ITSM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21750 records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From 2018 to 2019</a:t>
            </a:r>
          </a:p>
          <a:p>
            <a:endParaRPr lang="en-CA" sz="3200" dirty="0">
              <a:latin typeface="+mj-lt"/>
            </a:endParaRPr>
          </a:p>
          <a:p>
            <a:r>
              <a:rPr lang="en-CA" sz="2800" dirty="0">
                <a:latin typeface="+mj-lt"/>
              </a:rPr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Application: Over 500 different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Application category: 15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Product Line: 2 options (</a:t>
            </a:r>
            <a:r>
              <a:rPr lang="en-CA" sz="2000" dirty="0" err="1">
                <a:latin typeface="+mj-lt"/>
              </a:rPr>
              <a:t>eg</a:t>
            </a:r>
            <a:r>
              <a:rPr lang="en-CA" sz="2000" dirty="0">
                <a:latin typeface="+mj-lt"/>
              </a:rPr>
              <a:t> Cloud/Premise)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Open or creation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Resolution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Priority: 1, 2 or 3 (1 lowest - 3 Max)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Impact: 3 levels, (1 user – 3 all organization)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Region (13 regions) of user’s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Support Group who’s providing the resolution (Over 200 support groups)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Group Level: 1 low expert – 3 High expert </a:t>
            </a:r>
            <a:endParaRPr lang="en-CA" sz="2000" b="0" i="0" dirty="0">
              <a:effectLst/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FEA75B-A657-7D4B-87AC-F434C25EE2AC}"/>
              </a:ext>
            </a:extLst>
          </p:cNvPr>
          <p:cNvSpPr txBox="1">
            <a:spLocks/>
          </p:cNvSpPr>
          <p:nvPr/>
        </p:nvSpPr>
        <p:spPr>
          <a:xfrm>
            <a:off x="123488" y="103417"/>
            <a:ext cx="5831276" cy="7571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Proposed Alternatives</a:t>
            </a:r>
            <a:endParaRPr lang="en-CA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666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8" y="103417"/>
            <a:ext cx="8966301" cy="757130"/>
          </a:xfr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Supervised Learning – Group Level</a:t>
            </a:r>
            <a:endParaRPr lang="en-CA" sz="4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76" y="984738"/>
            <a:ext cx="11480778" cy="5516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the Problem?</a:t>
            </a:r>
            <a:endParaRPr lang="en-CA" b="1" dirty="0"/>
          </a:p>
          <a:p>
            <a:r>
              <a:rPr lang="en-CA" dirty="0"/>
              <a:t>The resolution of an issue is time sensitive, and the</a:t>
            </a:r>
            <a:r>
              <a:rPr lang="en-US" dirty="0"/>
              <a:t> escalation process is causing not only unplanned resource allocation but business impact.  Reliability team needs to identify the Group Level who will finally be involved in the resolution of the a ticket while the ticket is being created. </a:t>
            </a:r>
            <a:endParaRPr lang="en-CA" dirty="0"/>
          </a:p>
          <a:p>
            <a:endParaRPr lang="en-CA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4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9860EA-9D60-E74A-938F-454C79D9DD47}"/>
              </a:ext>
            </a:extLst>
          </p:cNvPr>
          <p:cNvSpPr/>
          <p:nvPr/>
        </p:nvSpPr>
        <p:spPr>
          <a:xfrm>
            <a:off x="459176" y="3244334"/>
            <a:ext cx="2487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Predicting Group Level</a:t>
            </a:r>
            <a:r>
              <a:rPr lang="en-CA" dirty="0"/>
              <a:t> 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CF32C4EE-82FC-384A-B7E3-8DF8B0A8ED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5227" y="3813394"/>
            <a:ext cx="3332953" cy="290808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154FFFDF-03EB-3140-B9B0-4F07C90C30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730851" y="3395548"/>
            <a:ext cx="4045941" cy="32160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354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8" y="103417"/>
            <a:ext cx="8966301" cy="757130"/>
          </a:xfr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Supervised Learning – Group Level</a:t>
            </a:r>
            <a:endParaRPr lang="en-CA" sz="4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76" y="984738"/>
            <a:ext cx="5489932" cy="5516898"/>
          </a:xfrm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  <a:endParaRPr lang="en-CA" b="1" dirty="0"/>
          </a:p>
          <a:p>
            <a:r>
              <a:rPr lang="en-CA" dirty="0"/>
              <a:t>Predicting the Group Level using Random Forest</a:t>
            </a:r>
          </a:p>
          <a:p>
            <a:endParaRPr lang="en-CA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5</a:t>
            </a:fld>
            <a:endParaRPr lang="en-CA"/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B3BD82AA-6DF2-934F-9577-65B6A7BC20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01089" y="2778604"/>
            <a:ext cx="4178885" cy="321600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0EB489-8090-AB4C-8A19-85072911D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47835"/>
              </p:ext>
            </p:extLst>
          </p:nvPr>
        </p:nvGraphicFramePr>
        <p:xfrm>
          <a:off x="6095999" y="2727187"/>
          <a:ext cx="5489931" cy="157162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497253">
                  <a:extLst>
                    <a:ext uri="{9D8B030D-6E8A-4147-A177-3AD203B41FA5}">
                      <a16:colId xmlns:a16="http://schemas.microsoft.com/office/drawing/2014/main" val="42899677"/>
                    </a:ext>
                  </a:extLst>
                </a:gridCol>
                <a:gridCol w="1153058">
                  <a:extLst>
                    <a:ext uri="{9D8B030D-6E8A-4147-A177-3AD203B41FA5}">
                      <a16:colId xmlns:a16="http://schemas.microsoft.com/office/drawing/2014/main" val="2923606965"/>
                    </a:ext>
                  </a:extLst>
                </a:gridCol>
                <a:gridCol w="946540">
                  <a:extLst>
                    <a:ext uri="{9D8B030D-6E8A-4147-A177-3AD203B41FA5}">
                      <a16:colId xmlns:a16="http://schemas.microsoft.com/office/drawing/2014/main" val="3679672766"/>
                    </a:ext>
                  </a:extLst>
                </a:gridCol>
                <a:gridCol w="946540">
                  <a:extLst>
                    <a:ext uri="{9D8B030D-6E8A-4147-A177-3AD203B41FA5}">
                      <a16:colId xmlns:a16="http://schemas.microsoft.com/office/drawing/2014/main" val="3777662831"/>
                    </a:ext>
                  </a:extLst>
                </a:gridCol>
                <a:gridCol w="946540">
                  <a:extLst>
                    <a:ext uri="{9D8B030D-6E8A-4147-A177-3AD203B41FA5}">
                      <a16:colId xmlns:a16="http://schemas.microsoft.com/office/drawing/2014/main" val="352310588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800" b="1" i="0" u="none" strike="noStrike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800" u="none" strike="noStrike">
                          <a:effectLst/>
                        </a:rPr>
                        <a:t>Balanced Accuracy</a:t>
                      </a:r>
                      <a:endParaRPr lang="en-CA" sz="1800" b="1" i="0" u="none" strike="noStrike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9755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 dirty="0">
                          <a:effectLst/>
                        </a:rPr>
                        <a:t>Methods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Accuracy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Level 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Level 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Level 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0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LDA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0.82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0.70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0.67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0.50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09331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CART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0.82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0.70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0.67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0.50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44919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CA" sz="2000" u="none" strike="noStrike">
                          <a:effectLst/>
                        </a:rPr>
                        <a:t>RF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0.83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0.73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>
                          <a:effectLst/>
                        </a:rPr>
                        <a:t>0.70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000" u="none" strike="noStrike" dirty="0">
                          <a:effectLst/>
                        </a:rPr>
                        <a:t>0.50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1002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84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8" y="103417"/>
            <a:ext cx="9086718" cy="757130"/>
          </a:xfr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Supervised Learning - Performance</a:t>
            </a:r>
            <a:endParaRPr lang="en-CA" sz="4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76" y="984738"/>
            <a:ext cx="11483108" cy="5516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is the Problem?</a:t>
            </a:r>
            <a:endParaRPr lang="en-CA" b="1" dirty="0"/>
          </a:p>
          <a:p>
            <a:r>
              <a:rPr lang="en-CA" dirty="0"/>
              <a:t>Users complain when the issue still outstanding without ETA, or the waiting time could have been used to escalate the issue or implement a workaround.</a:t>
            </a:r>
          </a:p>
          <a:p>
            <a:r>
              <a:rPr lang="en-CA" dirty="0"/>
              <a:t>New Feature Performance = Resolved - Opened</a:t>
            </a:r>
            <a:endParaRPr lang="en-CA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8A84AE19-D232-7C45-954A-A5A929CF3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885682" y="3558391"/>
            <a:ext cx="3981124" cy="316308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6E47AB0C-C758-4949-8E16-C8070C86508D}"/>
              </a:ext>
            </a:extLst>
          </p:cNvPr>
          <p:cNvPicPr/>
          <p:nvPr/>
        </p:nvPicPr>
        <p:blipFill rotWithShape="1">
          <a:blip r:embed="rId3"/>
          <a:srcRect l="21077" t="5506" r="10808" b="25884"/>
          <a:stretch/>
        </p:blipFill>
        <p:spPr bwMode="auto">
          <a:xfrm>
            <a:off x="838200" y="3558391"/>
            <a:ext cx="3631565" cy="29267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947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8" y="103417"/>
            <a:ext cx="9086718" cy="757130"/>
          </a:xfr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Supervised Learning - Performance</a:t>
            </a:r>
            <a:endParaRPr lang="en-CA" sz="4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76" y="984738"/>
            <a:ext cx="10678516" cy="5516898"/>
          </a:xfrm>
        </p:spPr>
        <p:txBody>
          <a:bodyPr>
            <a:normAutofit/>
          </a:bodyPr>
          <a:lstStyle/>
          <a:p>
            <a:r>
              <a:rPr lang="en-CA" b="1" dirty="0"/>
              <a:t>Solution</a:t>
            </a:r>
          </a:p>
          <a:p>
            <a:r>
              <a:rPr lang="en-CA" dirty="0"/>
              <a:t>Predicting the performance of a new ticket using Classification and regression trees CART method</a:t>
            </a:r>
            <a:endParaRPr lang="en-CA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7</a:t>
            </a:fld>
            <a:endParaRPr lang="en-CA"/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41D0D1D1-715D-D648-906C-7CBFA31E86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00369" y="3494284"/>
            <a:ext cx="4445540" cy="28620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15C502-0480-9D4B-9B36-5283BB312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67860"/>
              </p:ext>
            </p:extLst>
          </p:nvPr>
        </p:nvGraphicFramePr>
        <p:xfrm>
          <a:off x="5238954" y="2719387"/>
          <a:ext cx="6743291" cy="1419225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24262">
                  <a:extLst>
                    <a:ext uri="{9D8B030D-6E8A-4147-A177-3AD203B41FA5}">
                      <a16:colId xmlns:a16="http://schemas.microsoft.com/office/drawing/2014/main" val="1126715321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1380125835"/>
                    </a:ext>
                  </a:extLst>
                </a:gridCol>
                <a:gridCol w="1237767">
                  <a:extLst>
                    <a:ext uri="{9D8B030D-6E8A-4147-A177-3AD203B41FA5}">
                      <a16:colId xmlns:a16="http://schemas.microsoft.com/office/drawing/2014/main" val="1382427699"/>
                    </a:ext>
                  </a:extLst>
                </a:gridCol>
                <a:gridCol w="913499">
                  <a:extLst>
                    <a:ext uri="{9D8B030D-6E8A-4147-A177-3AD203B41FA5}">
                      <a16:colId xmlns:a16="http://schemas.microsoft.com/office/drawing/2014/main" val="3021540108"/>
                    </a:ext>
                  </a:extLst>
                </a:gridCol>
                <a:gridCol w="913499">
                  <a:extLst>
                    <a:ext uri="{9D8B030D-6E8A-4147-A177-3AD203B41FA5}">
                      <a16:colId xmlns:a16="http://schemas.microsoft.com/office/drawing/2014/main" val="4173880404"/>
                    </a:ext>
                  </a:extLst>
                </a:gridCol>
                <a:gridCol w="1444992">
                  <a:extLst>
                    <a:ext uri="{9D8B030D-6E8A-4147-A177-3AD203B41FA5}">
                      <a16:colId xmlns:a16="http://schemas.microsoft.com/office/drawing/2014/main" val="23548069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600" b="1" i="0" u="none" strike="noStrike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CA" sz="1600" u="none" strike="noStrike" dirty="0">
                          <a:effectLst/>
                        </a:rPr>
                        <a:t>Balanced Accuracy</a:t>
                      </a:r>
                      <a:endParaRPr lang="en-CA" sz="1600" b="1" i="0" u="none" strike="noStrike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76361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 dirty="0">
                          <a:effectLst/>
                        </a:rPr>
                        <a:t>Methods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 dirty="0">
                          <a:effectLst/>
                        </a:rPr>
                        <a:t>Accuracy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 dirty="0">
                          <a:effectLst/>
                        </a:rPr>
                        <a:t>Excellent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 dirty="0">
                          <a:effectLst/>
                        </a:rPr>
                        <a:t>Good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Average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 dirty="0">
                          <a:effectLst/>
                        </a:rPr>
                        <a:t>Failed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725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effectLst/>
                        </a:rPr>
                        <a:t>LDA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0.71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0.50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 dirty="0">
                          <a:effectLst/>
                        </a:rPr>
                        <a:t>0.50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0.50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 dirty="0">
                          <a:effectLst/>
                        </a:rPr>
                        <a:t>0.50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8944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effectLst/>
                        </a:rPr>
                        <a:t>CART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0.71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0.51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 dirty="0">
                          <a:effectLst/>
                        </a:rPr>
                        <a:t>0.51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0.51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0.51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46821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CA" sz="1800" u="none" strike="noStrike">
                          <a:effectLst/>
                        </a:rPr>
                        <a:t>RF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0.71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0.50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0.50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>
                          <a:effectLst/>
                        </a:rPr>
                        <a:t>0.50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800" u="none" strike="noStrike" dirty="0">
                          <a:effectLst/>
                        </a:rPr>
                        <a:t>0.50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0001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52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8" y="103417"/>
            <a:ext cx="8583375" cy="757130"/>
          </a:xfr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Conclusion - Supervised Learning</a:t>
            </a:r>
            <a:endParaRPr lang="en-CA" sz="4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274" y="1157050"/>
            <a:ext cx="7645541" cy="4049841"/>
          </a:xfrm>
        </p:spPr>
        <p:txBody>
          <a:bodyPr>
            <a:normAutofit/>
          </a:bodyPr>
          <a:lstStyle/>
          <a:p>
            <a:r>
              <a:rPr lang="en-CA" sz="2400" dirty="0"/>
              <a:t>Random Forest works well to predict the Group Level</a:t>
            </a:r>
          </a:p>
          <a:p>
            <a:r>
              <a:rPr lang="en-CA" sz="2400" dirty="0"/>
              <a:t>Classification and regression Trees (CART) method performed a slight better than the other methods, but with no optimal results.</a:t>
            </a:r>
          </a:p>
          <a:p>
            <a:r>
              <a:rPr lang="en-CA" sz="2400" dirty="0"/>
              <a:t>Potential causes, under sampling, low predictability features</a:t>
            </a:r>
          </a:p>
          <a:p>
            <a:r>
              <a:rPr lang="en-CA" sz="2400" dirty="0"/>
              <a:t>Room for further improvements:</a:t>
            </a:r>
          </a:p>
          <a:p>
            <a:pPr lvl="1"/>
            <a:r>
              <a:rPr lang="en-CA" sz="2000" dirty="0"/>
              <a:t>Include additional features at the vendor level</a:t>
            </a:r>
          </a:p>
          <a:p>
            <a:pPr marL="671513" lvl="1" indent="-234950"/>
            <a:r>
              <a:rPr lang="en-CA" sz="2000" dirty="0"/>
              <a:t>Expanding the model to include other product lines</a:t>
            </a:r>
          </a:p>
          <a:p>
            <a:pPr marL="671513" lvl="1" indent="-234950"/>
            <a:r>
              <a:rPr lang="en-CA" sz="2000" dirty="0"/>
              <a:t>Bigger datasets.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8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B7EAC-D1E8-F64E-B0B6-70C7FF1A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796" y="1484071"/>
            <a:ext cx="1621258" cy="16212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BD7EB7-7F4F-784E-9658-2897D4E70F59}"/>
              </a:ext>
            </a:extLst>
          </p:cNvPr>
          <p:cNvSpPr/>
          <p:nvPr/>
        </p:nvSpPr>
        <p:spPr>
          <a:xfrm>
            <a:off x="694620" y="5283532"/>
            <a:ext cx="101130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/>
              <a:t>We hope that our work will inspire further discussions at Johnson &amp; Johnson regarding the evaluation of strategies such as predicting resolution.  We believe that deeper understanding of those matters would allow the comparison of diﬀerent methods in a more systematic manner which would be beneﬁcial for the entire organization.</a:t>
            </a:r>
            <a:endParaRPr lang="en-CA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FC2E2B-8BEA-9D4C-8740-3F70DF542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054" y="3181970"/>
            <a:ext cx="1778041" cy="139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1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22" y="168938"/>
            <a:ext cx="2736647" cy="757130"/>
          </a:xfr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Clustering</a:t>
            </a:r>
            <a:endParaRPr lang="en-CA" sz="480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81" y="1188206"/>
            <a:ext cx="6696725" cy="4996240"/>
          </a:xfrm>
        </p:spPr>
        <p:txBody>
          <a:bodyPr wrap="square">
            <a:spAutoFit/>
          </a:bodyPr>
          <a:lstStyle/>
          <a:p>
            <a:r>
              <a:rPr lang="en-CA" dirty="0"/>
              <a:t>Partitioning around Medoids (PAM)</a:t>
            </a:r>
          </a:p>
          <a:p>
            <a:endParaRPr lang="en-CA" dirty="0"/>
          </a:p>
          <a:p>
            <a:r>
              <a:rPr lang="en-CA" dirty="0"/>
              <a:t>We are looking for clusters dominated by L3 level. Such clusters are not found.</a:t>
            </a:r>
          </a:p>
          <a:p>
            <a:endParaRPr lang="en-CA" dirty="0"/>
          </a:p>
          <a:p>
            <a:r>
              <a:rPr lang="en-CA" dirty="0"/>
              <a:t>…. since the dataset is dominated by L2.</a:t>
            </a:r>
          </a:p>
          <a:p>
            <a:endParaRPr lang="en-CA" dirty="0"/>
          </a:p>
          <a:p>
            <a:r>
              <a:rPr lang="en-CA" dirty="0"/>
              <a:t>Solution : Majority under sampling  Level  1 </a:t>
            </a:r>
          </a:p>
          <a:p>
            <a:pPr marL="0" indent="0">
              <a:buNone/>
            </a:pPr>
            <a:r>
              <a:rPr lang="en-CA" dirty="0"/>
              <a:t>                     and Level 2.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261F6-A1D9-4D1D-AE07-25F39F076440}" type="slidenum">
              <a:rPr lang="en-CA" smtClean="0"/>
              <a:t>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EBBF8-BDF6-4DC4-A6D6-C14123E7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55" y="1630297"/>
            <a:ext cx="5005864" cy="500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3810</TotalTime>
  <Words>751</Words>
  <Application>Microsoft Macintosh PowerPoint</Application>
  <PresentationFormat>Widescreen</PresentationFormat>
  <Paragraphs>209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Consolas</vt:lpstr>
      <vt:lpstr>Office Theme</vt:lpstr>
      <vt:lpstr>Supervised and unsupervised learning with Johnson &amp; Johnson Support Ticket</vt:lpstr>
      <vt:lpstr>Objective</vt:lpstr>
      <vt:lpstr>PowerPoint Presentation</vt:lpstr>
      <vt:lpstr>Supervised Learning – Group Level</vt:lpstr>
      <vt:lpstr>Supervised Learning – Group Level</vt:lpstr>
      <vt:lpstr>Supervised Learning - Performance</vt:lpstr>
      <vt:lpstr>Supervised Learning - Performance</vt:lpstr>
      <vt:lpstr>Conclusion - Supervised Learning</vt:lpstr>
      <vt:lpstr>Clustering</vt:lpstr>
      <vt:lpstr>PowerPoint Presentation</vt:lpstr>
      <vt:lpstr>Region feature for a particular cluster</vt:lpstr>
      <vt:lpstr>PowerPoint Presentation</vt:lpstr>
      <vt:lpstr>PowerPoint Presentation</vt:lpstr>
      <vt:lpstr>PowerPoint Presentation</vt:lpstr>
      <vt:lpstr>PowerPoint Presentation</vt:lpstr>
      <vt:lpstr>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an operational global CO2 flux estimation system with a  coupled meteorological and tracer transport model : A status report</dc:title>
  <dc:creator>vikram</dc:creator>
  <cp:lastModifiedBy>Jairo Melo</cp:lastModifiedBy>
  <cp:revision>1265</cp:revision>
  <dcterms:created xsi:type="dcterms:W3CDTF">2017-05-10T15:50:27Z</dcterms:created>
  <dcterms:modified xsi:type="dcterms:W3CDTF">2019-03-22T12:49:50Z</dcterms:modified>
</cp:coreProperties>
</file>